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7" r:id="rId3"/>
    <p:sldId id="259" r:id="rId4"/>
    <p:sldId id="261" r:id="rId5"/>
    <p:sldId id="257" r:id="rId6"/>
    <p:sldId id="265" r:id="rId7"/>
    <p:sldId id="258" r:id="rId8"/>
    <p:sldId id="260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E00B-42BB-0B46-9495-7BF2CA185F8F}" type="datetimeFigureOut">
              <a:rPr lang="en-US" smtClean="0"/>
              <a:pPr/>
              <a:t>1/25/11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C83BA-E6A5-244E-9B66-76995C411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71" y="2130425"/>
            <a:ext cx="8770858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Induced Pluripotent Stem Cells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hiPS</a:t>
            </a:r>
            <a:r>
              <a:rPr lang="en-US" dirty="0" smtClean="0"/>
              <a:t> Cells)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Andrew Cassar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Human iPS Cells?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" y="1663700"/>
            <a:ext cx="4120789" cy="389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888" y="1746934"/>
            <a:ext cx="4680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 Direct differentiation into specific cell types</a:t>
            </a:r>
          </a:p>
          <a:p>
            <a:r>
              <a:rPr lang="en-US" sz="2000" dirty="0" smtClean="0"/>
              <a:t>    for: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autogenic cell based therapies</a:t>
            </a:r>
          </a:p>
          <a:p>
            <a:pPr lvl="2">
              <a:buFont typeface="Arial"/>
              <a:buChar char="•"/>
            </a:pPr>
            <a:endParaRPr lang="en-US" sz="2000" dirty="0" smtClean="0"/>
          </a:p>
          <a:p>
            <a:pPr lvl="2">
              <a:buFont typeface="Arial"/>
              <a:buChar char="•"/>
            </a:pPr>
            <a:r>
              <a:rPr lang="en-US" sz="2000" dirty="0" smtClean="0"/>
              <a:t> patient-derived cell lines for research on specific diseases</a:t>
            </a:r>
          </a:p>
          <a:p>
            <a:pPr lvl="2">
              <a:buFont typeface="Arial"/>
              <a:buChar char="•"/>
            </a:pPr>
            <a:endParaRPr lang="en-US" sz="2000" dirty="0" smtClean="0"/>
          </a:p>
          <a:p>
            <a:pPr lvl="2">
              <a:buFont typeface="Arial"/>
              <a:buChar char="•"/>
            </a:pPr>
            <a:r>
              <a:rPr lang="en-US" sz="2000" dirty="0" smtClean="0"/>
              <a:t>  creation of primary cell lines for drug discovery.  i.e. liver cells to test drug toxicity </a:t>
            </a:r>
            <a:r>
              <a:rPr lang="en-US" sz="2000" i="1" dirty="0" smtClean="0"/>
              <a:t>in vitro</a:t>
            </a:r>
            <a:endParaRPr lang="en-US" sz="2000" dirty="0" smtClean="0"/>
          </a:p>
          <a:p>
            <a:pPr lvl="2">
              <a:buFont typeface="Arial"/>
              <a:buChar char="•"/>
            </a:pPr>
            <a:endParaRPr lang="en-US" sz="2000" dirty="0" smtClean="0"/>
          </a:p>
          <a:p>
            <a:pPr lvl="2"/>
            <a:r>
              <a:rPr lang="en-US" sz="2000" dirty="0" smtClean="0"/>
              <a:t>			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&amp;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787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Advantages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Generation of iPS cells does not require embryonic tissue</a:t>
            </a:r>
          </a:p>
          <a:p>
            <a:endParaRPr lang="en-US" sz="1800" dirty="0" smtClean="0"/>
          </a:p>
          <a:p>
            <a:r>
              <a:rPr lang="en-US" sz="1800" dirty="0" smtClean="0"/>
              <a:t>Can generate an autogenic (patient-specific) pluripotent stem cells</a:t>
            </a:r>
          </a:p>
          <a:p>
            <a:endParaRPr lang="en-US" sz="1800" dirty="0" smtClean="0"/>
          </a:p>
          <a:p>
            <a:r>
              <a:rPr lang="en-US" sz="1800" dirty="0" smtClean="0"/>
              <a:t>Reduces the potential for rejection when implanted into patients</a:t>
            </a:r>
          </a:p>
          <a:p>
            <a:endParaRPr lang="en-US" sz="1800" dirty="0" smtClean="0"/>
          </a:p>
          <a:p>
            <a:r>
              <a:rPr lang="en-US" sz="1800" dirty="0" smtClean="0"/>
              <a:t>Creation of disease-specific lines allows for generation of primary cell lines for drug discovery &amp; basic research </a:t>
            </a:r>
          </a:p>
          <a:p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Disadvantages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Safety concerns due to use of virus to reprogram the cells</a:t>
            </a:r>
          </a:p>
          <a:p>
            <a:endParaRPr lang="en-US" sz="1800" dirty="0" smtClean="0"/>
          </a:p>
          <a:p>
            <a:r>
              <a:rPr lang="en-US" sz="1800" dirty="0" smtClean="0"/>
              <a:t>Safety concerns due to the use of </a:t>
            </a:r>
            <a:r>
              <a:rPr lang="en-US" sz="1800" dirty="0" err="1" smtClean="0"/>
              <a:t>transgenes</a:t>
            </a:r>
            <a:r>
              <a:rPr lang="en-US" sz="1800" dirty="0" smtClean="0"/>
              <a:t> to reprogram cells</a:t>
            </a:r>
          </a:p>
          <a:p>
            <a:endParaRPr lang="en-US" sz="1800" dirty="0" smtClean="0"/>
          </a:p>
          <a:p>
            <a:r>
              <a:rPr lang="en-US" sz="1800" dirty="0" smtClean="0"/>
              <a:t>High costs associated with generation and characterization of each iPS cell line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46668"/>
            <a:ext cx="8890000" cy="2953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" y="3286040"/>
            <a:ext cx="8959851" cy="340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many ways to make an iPS Cell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958850"/>
            <a:ext cx="85471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530600"/>
            <a:ext cx="8813800" cy="242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" y="6025634"/>
            <a:ext cx="872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Future goal is eliminate as many of the K,O,S,M factors as possible and replace them with </a:t>
            </a:r>
          </a:p>
          <a:p>
            <a:r>
              <a:rPr lang="en-US" b="1" dirty="0" smtClean="0"/>
              <a:t>small molecules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592262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the Process – </a:t>
            </a:r>
            <a:br>
              <a:rPr lang="en-US" dirty="0" smtClean="0"/>
            </a:br>
            <a:r>
              <a:rPr lang="en-US" dirty="0" smtClean="0"/>
              <a:t>Yamanaka Approach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300" y="1854200"/>
            <a:ext cx="8445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Human fibroblast isolation from patient’s skin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Retroviral/</a:t>
            </a:r>
            <a:r>
              <a:rPr lang="en-US" sz="2400" dirty="0" err="1" smtClean="0"/>
              <a:t>Lentiviral</a:t>
            </a:r>
            <a:r>
              <a:rPr lang="en-US" sz="2400" dirty="0" smtClean="0"/>
              <a:t> production of the reprogramming factors (Oct4, Sox2, Klf4 &amp; </a:t>
            </a:r>
            <a:r>
              <a:rPr lang="en-US" sz="2400" dirty="0" err="1" smtClean="0"/>
              <a:t>c</a:t>
            </a:r>
            <a:r>
              <a:rPr lang="en-US" sz="2400" dirty="0" smtClean="0"/>
              <a:t>-Myc) – production, collection &amp; titration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Viral transduction of human fibroblasts (overnight)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Replace media with fresh fibroblast media.  Fibroblast media is replaced every 2 days up to 1 week post-transduction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Passage </a:t>
            </a:r>
            <a:r>
              <a:rPr lang="en-US" sz="2400" dirty="0" err="1" smtClean="0"/>
              <a:t>transduced</a:t>
            </a:r>
            <a:r>
              <a:rPr lang="en-US" sz="2400" dirty="0" smtClean="0"/>
              <a:t> fibroblasts onto mouse embryonic feeders (</a:t>
            </a:r>
            <a:r>
              <a:rPr lang="en-US" sz="2400" dirty="0" err="1" smtClean="0"/>
              <a:t>MEFs</a:t>
            </a:r>
            <a:r>
              <a:rPr lang="en-US" sz="2400" dirty="0" smtClean="0"/>
              <a:t>) and culture in human ES cell media for 3-4 weeks until </a:t>
            </a:r>
            <a:r>
              <a:rPr lang="en-US" sz="2400" dirty="0" err="1" smtClean="0"/>
              <a:t>hiPS</a:t>
            </a:r>
            <a:r>
              <a:rPr lang="en-US" sz="2400" dirty="0" smtClean="0"/>
              <a:t> cell colonies form.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Reprogramming human fibroblasts to </a:t>
            </a:r>
            <a:br>
              <a:rPr lang="en-US" dirty="0" smtClean="0"/>
            </a:br>
            <a:r>
              <a:rPr lang="en-US" dirty="0" smtClean="0"/>
              <a:t>pluripotent cells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365250"/>
            <a:ext cx="7645400" cy="349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4946650"/>
            <a:ext cx="2336800" cy="180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4972050"/>
            <a:ext cx="2374900" cy="1788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Gene Expression comparing iPS to ES Cells using PCR and Western Blots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2" y="2082800"/>
            <a:ext cx="3665116" cy="4514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471" y="1713468"/>
            <a:ext cx="76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PCR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558" y="2044700"/>
            <a:ext cx="3528515" cy="4171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5916" y="1713468"/>
            <a:ext cx="2126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Western Blot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hiPSCs</a:t>
            </a:r>
            <a:r>
              <a:rPr lang="en-US" dirty="0" smtClean="0"/>
              <a:t> differentiate to multiple differentiated cell types </a:t>
            </a:r>
            <a:r>
              <a:rPr lang="en-US" i="1" dirty="0" smtClean="0"/>
              <a:t>in vivo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606550"/>
            <a:ext cx="4254500" cy="321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0" y="1606550"/>
            <a:ext cx="42672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3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Teratoma Assay: Benchmark for Assessing Pluripotency in </a:t>
            </a:r>
            <a:r>
              <a:rPr lang="en-US" sz="3200" dirty="0" err="1" smtClean="0"/>
              <a:t>hiPSCs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239425"/>
            <a:ext cx="7442200" cy="379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118" y="5069293"/>
            <a:ext cx="840486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hiPSCs</a:t>
            </a:r>
            <a:r>
              <a:rPr lang="en-US" dirty="0" smtClean="0"/>
              <a:t> are injected in mice subcutaneously.  9 weeks later tumors form (</a:t>
            </a:r>
            <a:r>
              <a:rPr lang="en-US" dirty="0" err="1" smtClean="0"/>
              <a:t>teratomas</a:t>
            </a:r>
            <a:r>
              <a:rPr lang="en-US" dirty="0" smtClean="0"/>
              <a:t>) that </a:t>
            </a:r>
          </a:p>
          <a:p>
            <a:r>
              <a:rPr lang="en-US" dirty="0" smtClean="0"/>
              <a:t>are comprised of multiple cell types that are derived from all 3 germ layers.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The teratoma assay is the most rigorous method available for testing the pluripotency</a:t>
            </a:r>
          </a:p>
          <a:p>
            <a:r>
              <a:rPr lang="en-US" dirty="0" smtClean="0"/>
              <a:t>of human cells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0953" y="2659469"/>
            <a:ext cx="116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Endoderm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2172" y="2659469"/>
            <a:ext cx="120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Mesoderm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02172" y="4526504"/>
            <a:ext cx="120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Mesoderm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3727" y="4526504"/>
            <a:ext cx="120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Mesoderm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75241" y="4526504"/>
            <a:ext cx="108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Ectoderm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75241" y="2659469"/>
            <a:ext cx="108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Ectoderm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chimeras to test pluripotency of mouse iPS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21" y="1638300"/>
            <a:ext cx="5725679" cy="316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0100"/>
            <a:ext cx="36195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69" y="5035034"/>
            <a:ext cx="8763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Fibroblasts that </a:t>
            </a:r>
            <a:r>
              <a:rPr lang="en-US" dirty="0" smtClean="0"/>
              <a:t>express </a:t>
            </a:r>
            <a:r>
              <a:rPr lang="en-US" dirty="0" smtClean="0"/>
              <a:t>Green Fluorescent Protein (GFP) were reprogrammed</a:t>
            </a:r>
          </a:p>
          <a:p>
            <a:r>
              <a:rPr lang="en-US" dirty="0" smtClean="0"/>
              <a:t>into iPS cells and aggregated with a diploid embryo to generate chimeras.</a:t>
            </a:r>
          </a:p>
          <a:p>
            <a:endParaRPr lang="en-US" dirty="0" smtClean="0"/>
          </a:p>
          <a:p>
            <a:r>
              <a:rPr lang="en-US" dirty="0" smtClean="0"/>
              <a:t>Generation of chimeras is a more rigorous test for pluripotency however, for ethical reasons</a:t>
            </a:r>
          </a:p>
          <a:p>
            <a:r>
              <a:rPr lang="en-US" dirty="0" smtClean="0"/>
              <a:t>cannot be done with human iPS cells.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445</Words>
  <Application>Microsoft Macintosh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Human Induced Pluripotent Stem Cells (hiPS Cells)</vt:lpstr>
      <vt:lpstr>Slide 2</vt:lpstr>
      <vt:lpstr>The many ways to make an iPS Cell</vt:lpstr>
      <vt:lpstr>Summary of the Process –  Yamanaka Approach</vt:lpstr>
      <vt:lpstr>Reprogramming human fibroblasts to  pluripotent cells</vt:lpstr>
      <vt:lpstr>Gene Expression comparing iPS to ES Cells using PCR and Western Blots</vt:lpstr>
      <vt:lpstr>hiPSCs differentiate to multiple differentiated cell types in vivo</vt:lpstr>
      <vt:lpstr>Teratoma Assay: Benchmark for Assessing Pluripotency in hiPSCs </vt:lpstr>
      <vt:lpstr>Use of chimeras to test pluripotency of mouse iPS Cells</vt:lpstr>
      <vt:lpstr>What to do with Human iPS Cells?</vt:lpstr>
      <vt:lpstr>Advantages &amp; Disadvantages</vt:lpstr>
    </vt:vector>
  </TitlesOfParts>
  <Company>Stem Cell Biology Lab, University of Toronto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Cassar</dc:creator>
  <cp:lastModifiedBy>User</cp:lastModifiedBy>
  <cp:revision>17</cp:revision>
  <dcterms:created xsi:type="dcterms:W3CDTF">2011-01-25T17:57:03Z</dcterms:created>
  <dcterms:modified xsi:type="dcterms:W3CDTF">2011-01-25T20:01:01Z</dcterms:modified>
</cp:coreProperties>
</file>